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9900CC"/>
    <a:srgbClr val="99FF99"/>
    <a:srgbClr val="FFFF99"/>
    <a:srgbClr val="66CC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582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8D840-DEA9-483D-BC64-96A367119B27}" type="datetimeFigureOut">
              <a:rPr lang="en-US" smtClean="0"/>
              <a:pPr/>
              <a:t>5/2/2011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1994A-A558-458E-80BA-DBD0B71E075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8D840-DEA9-483D-BC64-96A367119B27}" type="datetimeFigureOut">
              <a:rPr lang="en-US" smtClean="0"/>
              <a:pPr/>
              <a:t>5/2/2011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1994A-A558-458E-80BA-DBD0B71E075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8D840-DEA9-483D-BC64-96A367119B27}" type="datetimeFigureOut">
              <a:rPr lang="en-US" smtClean="0"/>
              <a:pPr/>
              <a:t>5/2/2011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1994A-A558-458E-80BA-DBD0B71E075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8D840-DEA9-483D-BC64-96A367119B27}" type="datetimeFigureOut">
              <a:rPr lang="en-US" smtClean="0"/>
              <a:pPr/>
              <a:t>5/2/2011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1994A-A558-458E-80BA-DBD0B71E075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8D840-DEA9-483D-BC64-96A367119B27}" type="datetimeFigureOut">
              <a:rPr lang="en-US" smtClean="0"/>
              <a:pPr/>
              <a:t>5/2/2011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1994A-A558-458E-80BA-DBD0B71E075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8D840-DEA9-483D-BC64-96A367119B27}" type="datetimeFigureOut">
              <a:rPr lang="en-US" smtClean="0"/>
              <a:pPr/>
              <a:t>5/2/2011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1994A-A558-458E-80BA-DBD0B71E075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8D840-DEA9-483D-BC64-96A367119B27}" type="datetimeFigureOut">
              <a:rPr lang="en-US" smtClean="0"/>
              <a:pPr/>
              <a:t>5/2/2011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1994A-A558-458E-80BA-DBD0B71E075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8D840-DEA9-483D-BC64-96A367119B27}" type="datetimeFigureOut">
              <a:rPr lang="en-US" smtClean="0"/>
              <a:pPr/>
              <a:t>5/2/2011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1994A-A558-458E-80BA-DBD0B71E075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8D840-DEA9-483D-BC64-96A367119B27}" type="datetimeFigureOut">
              <a:rPr lang="en-US" smtClean="0"/>
              <a:pPr/>
              <a:t>5/2/2011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1994A-A558-458E-80BA-DBD0B71E075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8D840-DEA9-483D-BC64-96A367119B27}" type="datetimeFigureOut">
              <a:rPr lang="en-US" smtClean="0"/>
              <a:pPr/>
              <a:t>5/2/2011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1994A-A558-458E-80BA-DBD0B71E075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8D840-DEA9-483D-BC64-96A367119B27}" type="datetimeFigureOut">
              <a:rPr lang="en-US" smtClean="0"/>
              <a:pPr/>
              <a:t>5/2/2011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1994A-A558-458E-80BA-DBD0B71E075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58D840-DEA9-483D-BC64-96A367119B27}" type="datetimeFigureOut">
              <a:rPr lang="en-US" smtClean="0"/>
              <a:pPr/>
              <a:t>5/2/2011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511994A-A558-458E-80BA-DBD0B71E0757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57200" y="304800"/>
            <a:ext cx="8229600" cy="646331"/>
          </a:xfrm>
          <a:prstGeom prst="rect">
            <a:avLst/>
          </a:prstGeom>
          <a:solidFill>
            <a:srgbClr val="99FF99"/>
          </a:solidFill>
          <a:ln w="152400" cap="rnd">
            <a:solidFill>
              <a:srgbClr val="FF3399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3600" dirty="0" err="1" smtClean="0">
                <a:latin typeface="Kristen ITC" pitchFamily="66" charset="0"/>
              </a:rPr>
              <a:t>Aujourd’hui</a:t>
            </a:r>
            <a:r>
              <a:rPr lang="en-US" sz="3600" dirty="0" smtClean="0">
                <a:latin typeface="Kristen ITC" pitchFamily="66" charset="0"/>
              </a:rPr>
              <a:t>, </a:t>
            </a:r>
            <a:r>
              <a:rPr lang="en-US" sz="3600" dirty="0" err="1" smtClean="0">
                <a:latin typeface="Kristen ITC" pitchFamily="66" charset="0"/>
              </a:rPr>
              <a:t>c’est</a:t>
            </a:r>
            <a:r>
              <a:rPr lang="en-US" sz="3600" dirty="0" smtClean="0">
                <a:latin typeface="Kristen ITC" pitchFamily="66" charset="0"/>
              </a:rPr>
              <a:t> </a:t>
            </a:r>
            <a:r>
              <a:rPr lang="en-US" sz="3600" dirty="0" err="1" smtClean="0">
                <a:latin typeface="Kristen ITC" pitchFamily="66" charset="0"/>
              </a:rPr>
              <a:t>lundi</a:t>
            </a:r>
            <a:r>
              <a:rPr lang="en-US" sz="3600" dirty="0" smtClean="0">
                <a:latin typeface="Kristen ITC" pitchFamily="66" charset="0"/>
              </a:rPr>
              <a:t>, </a:t>
            </a:r>
            <a:r>
              <a:rPr lang="en-US" sz="3600" dirty="0" smtClean="0">
                <a:latin typeface="Kristen ITC" pitchFamily="66" charset="0"/>
              </a:rPr>
              <a:t>le </a:t>
            </a:r>
            <a:r>
              <a:rPr lang="en-US" sz="3600" dirty="0" smtClean="0">
                <a:latin typeface="Kristen ITC" pitchFamily="66" charset="0"/>
              </a:rPr>
              <a:t>2</a:t>
            </a:r>
            <a:r>
              <a:rPr lang="en-US" sz="3600" dirty="0" smtClean="0">
                <a:latin typeface="Kristen ITC" pitchFamily="66" charset="0"/>
              </a:rPr>
              <a:t> </a:t>
            </a:r>
            <a:r>
              <a:rPr lang="en-US" sz="3600" dirty="0" err="1" smtClean="0">
                <a:latin typeface="Kristen ITC" pitchFamily="66" charset="0"/>
              </a:rPr>
              <a:t>mai</a:t>
            </a:r>
            <a:endParaRPr lang="en-US" sz="3600" dirty="0">
              <a:latin typeface="Kristen ITC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04800" y="1219200"/>
            <a:ext cx="85344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i="1" smtClean="0"/>
              <a:t>Objectifs:  Choisir entre qui et que; accord du participe passé avec l’objet direct; les actions réciproques </a:t>
            </a:r>
            <a:endParaRPr lang="fr-FR" sz="2800" i="1"/>
          </a:p>
        </p:txBody>
      </p:sp>
      <p:sp>
        <p:nvSpPr>
          <p:cNvPr id="6" name="TextBox 5"/>
          <p:cNvSpPr txBox="1"/>
          <p:nvPr/>
        </p:nvSpPr>
        <p:spPr>
          <a:xfrm>
            <a:off x="228600" y="2590800"/>
            <a:ext cx="5943600" cy="3785652"/>
          </a:xfrm>
          <a:prstGeom prst="rect">
            <a:avLst/>
          </a:prstGeom>
          <a:solidFill>
            <a:srgbClr val="66CCFF"/>
          </a:solidFill>
          <a:ln w="152400" cap="rnd">
            <a:solidFill>
              <a:srgbClr val="9900CC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4800" b="1" u="sng" dirty="0" smtClean="0">
                <a:solidFill>
                  <a:srgbClr val="99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D</a:t>
            </a:r>
            <a:r>
              <a:rPr lang="en-US" sz="4800" b="1" u="sng" dirty="0" smtClean="0">
                <a:solidFill>
                  <a:srgbClr val="FF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O</a:t>
            </a:r>
            <a:r>
              <a:rPr lang="en-US" sz="4800" b="1" u="sng" dirty="0" smtClean="0">
                <a:solidFill>
                  <a:srgbClr val="99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   </a:t>
            </a:r>
            <a:r>
              <a:rPr lang="en-US" sz="4800" b="1" u="sng" dirty="0" smtClean="0">
                <a:solidFill>
                  <a:srgbClr val="FF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N</a:t>
            </a:r>
            <a:r>
              <a:rPr lang="en-US" sz="4800" b="1" u="sng" dirty="0" smtClean="0">
                <a:solidFill>
                  <a:srgbClr val="99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O</a:t>
            </a:r>
            <a:r>
              <a:rPr lang="en-US" sz="4800" b="1" u="sng" dirty="0" smtClean="0">
                <a:solidFill>
                  <a:srgbClr val="FF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W</a:t>
            </a:r>
          </a:p>
          <a:p>
            <a:pPr algn="ctr"/>
            <a:r>
              <a:rPr lang="en-US" sz="3200" dirty="0" smtClean="0">
                <a:latin typeface="Kristen ITC" pitchFamily="66" charset="0"/>
              </a:rPr>
              <a:t>C</a:t>
            </a:r>
            <a:r>
              <a:rPr lang="en-US" sz="3200" dirty="0" smtClean="0">
                <a:latin typeface="Kristen ITC" pitchFamily="66" charset="0"/>
              </a:rPr>
              <a:t>herchez </a:t>
            </a:r>
            <a:r>
              <a:rPr lang="en-US" sz="3200" dirty="0" err="1" smtClean="0">
                <a:latin typeface="Kristen ITC" pitchFamily="66" charset="0"/>
              </a:rPr>
              <a:t>l’objet</a:t>
            </a:r>
            <a:r>
              <a:rPr lang="en-US" sz="3200" dirty="0" smtClean="0">
                <a:latin typeface="Kristen ITC" pitchFamily="66" charset="0"/>
              </a:rPr>
              <a:t> direct </a:t>
            </a:r>
            <a:r>
              <a:rPr lang="en-US" sz="3200" dirty="0" err="1" smtClean="0">
                <a:latin typeface="Kristen ITC" pitchFamily="66" charset="0"/>
              </a:rPr>
              <a:t>dans</a:t>
            </a:r>
            <a:r>
              <a:rPr lang="en-US" sz="3200" dirty="0" smtClean="0">
                <a:latin typeface="Kristen ITC" pitchFamily="66" charset="0"/>
              </a:rPr>
              <a:t> le </a:t>
            </a:r>
            <a:r>
              <a:rPr lang="en-US" sz="3200" dirty="0" err="1" smtClean="0">
                <a:latin typeface="Kristen ITC" pitchFamily="66" charset="0"/>
              </a:rPr>
              <a:t>paragraphe</a:t>
            </a:r>
            <a:r>
              <a:rPr lang="en-US" sz="3200" dirty="0" smtClean="0">
                <a:latin typeface="Kristen ITC" pitchFamily="66" charset="0"/>
              </a:rPr>
              <a:t> </a:t>
            </a:r>
            <a:r>
              <a:rPr lang="en-US" sz="3200" dirty="0" err="1" smtClean="0">
                <a:latin typeface="Kristen ITC" pitchFamily="66" charset="0"/>
              </a:rPr>
              <a:t>d’activité</a:t>
            </a:r>
            <a:r>
              <a:rPr lang="en-US" sz="3200" dirty="0" smtClean="0">
                <a:latin typeface="Kristen ITC" pitchFamily="66" charset="0"/>
              </a:rPr>
              <a:t> 19, à la page 154.</a:t>
            </a:r>
          </a:p>
          <a:p>
            <a:pPr algn="ctr"/>
            <a:r>
              <a:rPr lang="en-US" sz="3200" dirty="0" smtClean="0">
                <a:latin typeface="Kristen ITC" pitchFamily="66" charset="0"/>
              </a:rPr>
              <a:t> </a:t>
            </a:r>
          </a:p>
          <a:p>
            <a:pPr algn="ctr"/>
            <a:r>
              <a:rPr lang="en-US" sz="3200" dirty="0" smtClean="0">
                <a:latin typeface="Kristen ITC" pitchFamily="66" charset="0"/>
              </a:rPr>
              <a:t>On </a:t>
            </a:r>
            <a:r>
              <a:rPr lang="en-US" sz="3200" dirty="0" err="1" smtClean="0">
                <a:latin typeface="Kristen ITC" pitchFamily="66" charset="0"/>
              </a:rPr>
              <a:t>va</a:t>
            </a:r>
            <a:r>
              <a:rPr lang="en-US" sz="3200" dirty="0" smtClean="0">
                <a:latin typeface="Kristen ITC" pitchFamily="66" charset="0"/>
              </a:rPr>
              <a:t> les </a:t>
            </a:r>
            <a:r>
              <a:rPr lang="en-US" sz="3200" u="sng" dirty="0" err="1" smtClean="0">
                <a:latin typeface="Kristen ITC" pitchFamily="66" charset="0"/>
              </a:rPr>
              <a:t>souligner</a:t>
            </a:r>
            <a:r>
              <a:rPr lang="en-US" sz="3200" dirty="0" smtClean="0">
                <a:latin typeface="Kristen ITC" pitchFamily="66" charset="0"/>
              </a:rPr>
              <a:t> au tableau.</a:t>
            </a:r>
            <a:endParaRPr lang="en-US" sz="3200" dirty="0" smtClean="0">
              <a:latin typeface="Kristen ITC" pitchFamily="66" charset="0"/>
            </a:endParaRPr>
          </a:p>
        </p:txBody>
      </p:sp>
      <p:pic>
        <p:nvPicPr>
          <p:cNvPr id="1026" name="Picture 2" descr="http://www.stephyprod.com/musiques-enfants/musiques/coloriages/illustrations/fleurs-couleurs/fleur-titre-grands-parents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24600" y="2833596"/>
            <a:ext cx="2819400" cy="402440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57200" y="304800"/>
            <a:ext cx="8229600" cy="646331"/>
          </a:xfrm>
          <a:prstGeom prst="rect">
            <a:avLst/>
          </a:prstGeom>
          <a:solidFill>
            <a:srgbClr val="99FF99"/>
          </a:solidFill>
          <a:ln w="152400" cap="rnd">
            <a:solidFill>
              <a:srgbClr val="FF3399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3600" dirty="0" err="1" smtClean="0">
                <a:latin typeface="Kristen ITC" pitchFamily="66" charset="0"/>
              </a:rPr>
              <a:t>Activité</a:t>
            </a:r>
            <a:r>
              <a:rPr lang="en-US" sz="3600" dirty="0" smtClean="0">
                <a:latin typeface="Kristen ITC" pitchFamily="66" charset="0"/>
              </a:rPr>
              <a:t> 19</a:t>
            </a:r>
            <a:endParaRPr lang="en-US" sz="3600" dirty="0">
              <a:latin typeface="Kristen ITC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04800" y="1219200"/>
            <a:ext cx="8534400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i="1" dirty="0" smtClean="0"/>
              <a:t>J’ai </a:t>
            </a:r>
            <a:r>
              <a:rPr lang="fr-FR" sz="3200" i="1" dirty="0" err="1" smtClean="0"/>
              <a:t>pris___</a:t>
            </a:r>
            <a:r>
              <a:rPr lang="fr-FR" sz="3200" i="1" dirty="0" smtClean="0"/>
              <a:t> des photos.  J’ai envoyé les photos que j’ai </a:t>
            </a:r>
            <a:r>
              <a:rPr lang="fr-FR" sz="3200" i="1" dirty="0" err="1" smtClean="0"/>
              <a:t>pris___</a:t>
            </a:r>
            <a:r>
              <a:rPr lang="fr-FR" sz="3200" i="1" dirty="0" smtClean="0"/>
              <a:t> à mon amie Catherine.  Je les ai </a:t>
            </a:r>
            <a:r>
              <a:rPr lang="fr-FR" sz="3200" i="1" dirty="0" err="1" smtClean="0"/>
              <a:t>envoyé___</a:t>
            </a:r>
            <a:r>
              <a:rPr lang="fr-FR" sz="3200" i="1" dirty="0" smtClean="0"/>
              <a:t> la semaine dernière.  Je les ai </a:t>
            </a:r>
            <a:r>
              <a:rPr lang="fr-FR" sz="3200" i="1" dirty="0" err="1" smtClean="0"/>
              <a:t>mis___</a:t>
            </a:r>
            <a:r>
              <a:rPr lang="fr-FR" sz="3200" i="1" dirty="0" smtClean="0"/>
              <a:t> dans une grande enveloppe.  J’ai </a:t>
            </a:r>
            <a:r>
              <a:rPr lang="fr-FR" sz="3200" i="1" dirty="0" err="1" smtClean="0"/>
              <a:t>écrit___</a:t>
            </a:r>
            <a:r>
              <a:rPr lang="fr-FR" sz="3200" i="1" dirty="0" smtClean="0"/>
              <a:t> l’adresse de Catherine sur l’enveloppe.  Je sais que je l’ai </a:t>
            </a:r>
            <a:r>
              <a:rPr lang="fr-FR" sz="3200" i="1" dirty="0" err="1" smtClean="0"/>
              <a:t>écrit___</a:t>
            </a:r>
            <a:r>
              <a:rPr lang="fr-FR" sz="3200" i="1" dirty="0" smtClean="0"/>
              <a:t> clairement.   Mais, zut!  Je ne sais pas si j’ai </a:t>
            </a:r>
            <a:r>
              <a:rPr lang="fr-FR" sz="3200" i="1" dirty="0" err="1" smtClean="0"/>
              <a:t>mis___</a:t>
            </a:r>
            <a:r>
              <a:rPr lang="fr-FR" sz="3200" i="1" dirty="0" smtClean="0"/>
              <a:t> le code postal.  Je crois que je l’ai </a:t>
            </a:r>
            <a:r>
              <a:rPr lang="fr-FR" sz="3200" i="1" dirty="0" err="1" smtClean="0"/>
              <a:t>mis___</a:t>
            </a:r>
            <a:r>
              <a:rPr lang="fr-FR" sz="3200" i="1" dirty="0" smtClean="0"/>
              <a:t>, mais je n’en suis pas sûr.  Je vais téléphoner à Catherine pour savoir si elle a </a:t>
            </a:r>
            <a:r>
              <a:rPr lang="fr-FR" sz="3200" i="1" dirty="0" err="1" smtClean="0"/>
              <a:t>reçu___</a:t>
            </a:r>
            <a:r>
              <a:rPr lang="fr-FR" sz="3200" i="1" dirty="0" smtClean="0"/>
              <a:t> mes photos.</a:t>
            </a:r>
            <a:endParaRPr lang="fr-FR" sz="3200" i="1" dirty="0"/>
          </a:p>
        </p:txBody>
      </p:sp>
      <p:pic>
        <p:nvPicPr>
          <p:cNvPr id="1026" name="Picture 2" descr="http://www.stephyprod.com/musiques-enfants/musiques/coloriages/illustrations/fleurs-couleurs/fleur-titre-grands-parents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0000" y="4682645"/>
            <a:ext cx="1524000" cy="217535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57200" y="304800"/>
            <a:ext cx="8229600" cy="646331"/>
          </a:xfrm>
          <a:prstGeom prst="rect">
            <a:avLst/>
          </a:prstGeom>
          <a:solidFill>
            <a:srgbClr val="99FF99"/>
          </a:solidFill>
          <a:ln w="152400" cap="rnd">
            <a:solidFill>
              <a:srgbClr val="FF3399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3600" dirty="0" err="1" smtClean="0">
                <a:latin typeface="Kristen ITC" pitchFamily="66" charset="0"/>
              </a:rPr>
              <a:t>Activité</a:t>
            </a:r>
            <a:r>
              <a:rPr lang="en-US" sz="3600" dirty="0" smtClean="0">
                <a:latin typeface="Kristen ITC" pitchFamily="66" charset="0"/>
              </a:rPr>
              <a:t> 19</a:t>
            </a:r>
            <a:endParaRPr lang="en-US" sz="3600" dirty="0">
              <a:latin typeface="Kristen ITC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04800" y="1219200"/>
            <a:ext cx="8534400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i="1" dirty="0" smtClean="0"/>
              <a:t>(au téléphone)</a:t>
            </a:r>
          </a:p>
          <a:p>
            <a:endParaRPr lang="fr-FR" sz="3200" i="1" dirty="0" smtClean="0"/>
          </a:p>
          <a:p>
            <a:r>
              <a:rPr lang="fr-FR" sz="3200" b="1" i="1" dirty="0" smtClean="0">
                <a:solidFill>
                  <a:srgbClr val="0070C0"/>
                </a:solidFill>
              </a:rPr>
              <a:t>Marc:  </a:t>
            </a:r>
            <a:r>
              <a:rPr lang="fr-FR" sz="3200" i="1" dirty="0" smtClean="0"/>
              <a:t>Cath</a:t>
            </a:r>
            <a:r>
              <a:rPr lang="fr-FR" sz="3200" i="1" dirty="0" smtClean="0"/>
              <a:t>erine, tu as </a:t>
            </a:r>
            <a:r>
              <a:rPr lang="fr-FR" sz="3200" i="1" dirty="0" err="1" smtClean="0"/>
              <a:t>reçu___</a:t>
            </a:r>
            <a:r>
              <a:rPr lang="fr-FR" sz="3200" i="1" dirty="0" smtClean="0"/>
              <a:t> l’enveloppe que je t’ai envoyé?</a:t>
            </a:r>
          </a:p>
          <a:p>
            <a:endParaRPr lang="fr-FR" sz="3200" i="1" dirty="0" smtClean="0"/>
          </a:p>
          <a:p>
            <a:r>
              <a:rPr lang="fr-FR" sz="3200" b="1" i="1" dirty="0" smtClean="0">
                <a:solidFill>
                  <a:srgbClr val="FF0000"/>
                </a:solidFill>
              </a:rPr>
              <a:t>Catherine:</a:t>
            </a:r>
            <a:r>
              <a:rPr lang="fr-FR" sz="3200" i="1" dirty="0" smtClean="0"/>
              <a:t>  Oui, je l’ai </a:t>
            </a:r>
            <a:r>
              <a:rPr lang="fr-FR" sz="3200" i="1" dirty="0" err="1" smtClean="0"/>
              <a:t>reçu___</a:t>
            </a:r>
            <a:r>
              <a:rPr lang="fr-FR" sz="3200" i="1" dirty="0" smtClean="0"/>
              <a:t>.  Et je trouve que les photos qu</a:t>
            </a:r>
            <a:r>
              <a:rPr lang="fr-FR" sz="3200" i="1" dirty="0" smtClean="0"/>
              <a:t>e tu as </a:t>
            </a:r>
            <a:r>
              <a:rPr lang="fr-FR" sz="3200" i="1" dirty="0" err="1" smtClean="0"/>
              <a:t>pris___</a:t>
            </a:r>
            <a:r>
              <a:rPr lang="fr-FR" sz="3200" i="1" dirty="0" smtClean="0"/>
              <a:t> </a:t>
            </a:r>
            <a:r>
              <a:rPr lang="fr-FR" sz="3200" i="1" dirty="0" smtClean="0"/>
              <a:t>sont super.  Je les ai déjà </a:t>
            </a:r>
            <a:r>
              <a:rPr lang="fr-FR" sz="3200" i="1" dirty="0" err="1" smtClean="0"/>
              <a:t>regardé____</a:t>
            </a:r>
            <a:r>
              <a:rPr lang="fr-FR" sz="3200" i="1" dirty="0" smtClean="0"/>
              <a:t> dix fois!</a:t>
            </a:r>
            <a:endParaRPr lang="fr-FR" sz="3200" i="1" dirty="0"/>
          </a:p>
        </p:txBody>
      </p:sp>
      <p:pic>
        <p:nvPicPr>
          <p:cNvPr id="1026" name="Picture 2" descr="http://www.stephyprod.com/musiques-enfants/musiques/coloriages/illustrations/fleurs-couleurs/fleur-titre-grands-parents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0000" y="4682645"/>
            <a:ext cx="1524000" cy="217535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57200" y="304800"/>
            <a:ext cx="8229600" cy="646331"/>
          </a:xfrm>
          <a:prstGeom prst="rect">
            <a:avLst/>
          </a:prstGeom>
          <a:solidFill>
            <a:srgbClr val="99FF99"/>
          </a:solidFill>
          <a:ln w="152400" cap="rnd">
            <a:solidFill>
              <a:srgbClr val="FF3399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3600" dirty="0" err="1" smtClean="0">
                <a:latin typeface="Kristen ITC" pitchFamily="66" charset="0"/>
              </a:rPr>
              <a:t>Activité</a:t>
            </a:r>
            <a:r>
              <a:rPr lang="en-US" sz="3600" dirty="0" smtClean="0">
                <a:latin typeface="Kristen ITC" pitchFamily="66" charset="0"/>
              </a:rPr>
              <a:t> 21</a:t>
            </a:r>
            <a:endParaRPr lang="en-US" sz="3600" dirty="0">
              <a:latin typeface="Kristen ITC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81000" y="1600200"/>
            <a:ext cx="7162800" cy="4524315"/>
          </a:xfrm>
          <a:prstGeom prst="rect">
            <a:avLst/>
          </a:prstGeom>
          <a:solidFill>
            <a:srgbClr val="66CCFF"/>
          </a:solidFill>
          <a:ln w="152400" cap="rnd">
            <a:solidFill>
              <a:srgbClr val="9900CC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48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Avec un </a:t>
            </a:r>
            <a:r>
              <a:rPr lang="en-US" sz="4800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partenaire</a:t>
            </a:r>
            <a:r>
              <a:rPr lang="en-US" sz="48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,  </a:t>
            </a:r>
            <a:r>
              <a:rPr lang="en-US" sz="4800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mettez</a:t>
            </a:r>
            <a:r>
              <a:rPr lang="en-US" sz="48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 les questions en </a:t>
            </a:r>
            <a:r>
              <a:rPr lang="en-US" sz="4800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anglais</a:t>
            </a:r>
            <a:r>
              <a:rPr lang="en-US" sz="48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.  </a:t>
            </a:r>
            <a:r>
              <a:rPr lang="en-US" sz="4800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Vous</a:t>
            </a:r>
            <a:r>
              <a:rPr lang="en-US" sz="48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 ne </a:t>
            </a:r>
            <a:r>
              <a:rPr lang="en-US" sz="4800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devez</a:t>
            </a:r>
            <a:r>
              <a:rPr lang="en-US" sz="48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 pas les </a:t>
            </a:r>
            <a:r>
              <a:rPr lang="en-US" sz="4800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écrire</a:t>
            </a:r>
            <a:r>
              <a:rPr lang="en-US" sz="48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.</a:t>
            </a:r>
          </a:p>
          <a:p>
            <a:pPr algn="ctr"/>
            <a:r>
              <a:rPr lang="en-US" sz="4800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Ensuite</a:t>
            </a:r>
            <a:r>
              <a:rPr lang="en-US" sz="48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, </a:t>
            </a:r>
            <a:r>
              <a:rPr lang="en-US" sz="4800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écrivez</a:t>
            </a:r>
            <a:r>
              <a:rPr lang="en-US" sz="48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 </a:t>
            </a:r>
            <a:r>
              <a:rPr lang="en-US" sz="4800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une</a:t>
            </a:r>
            <a:r>
              <a:rPr lang="en-US" sz="48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 </a:t>
            </a:r>
            <a:r>
              <a:rPr lang="en-US" sz="4800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réponse</a:t>
            </a:r>
            <a:r>
              <a:rPr lang="en-US" sz="48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 en </a:t>
            </a:r>
            <a:r>
              <a:rPr lang="en-US" sz="4800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français</a:t>
            </a:r>
            <a:r>
              <a:rPr lang="en-US" sz="48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.</a:t>
            </a:r>
            <a:endParaRPr lang="en-US" sz="3200" dirty="0" smtClean="0">
              <a:solidFill>
                <a:srgbClr val="002060"/>
              </a:solidFill>
              <a:latin typeface="Kristen ITC" pitchFamily="66" charset="0"/>
            </a:endParaRPr>
          </a:p>
        </p:txBody>
      </p:sp>
      <p:pic>
        <p:nvPicPr>
          <p:cNvPr id="1026" name="Picture 2" descr="http://www.stephyprod.com/musiques-enfants/musiques/coloriages/illustrations/fleurs-couleurs/fleur-titre-grands-parents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489100" y="4495800"/>
            <a:ext cx="1654900" cy="23622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57200" y="304800"/>
            <a:ext cx="8229600" cy="646331"/>
          </a:xfrm>
          <a:prstGeom prst="rect">
            <a:avLst/>
          </a:prstGeom>
          <a:solidFill>
            <a:srgbClr val="99FF99"/>
          </a:solidFill>
          <a:ln w="152400" cap="rnd">
            <a:solidFill>
              <a:srgbClr val="FF3399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3600" dirty="0" err="1" smtClean="0">
                <a:latin typeface="Kristen ITC" pitchFamily="66" charset="0"/>
              </a:rPr>
              <a:t>Objets</a:t>
            </a:r>
            <a:r>
              <a:rPr lang="en-US" sz="3600" dirty="0" smtClean="0">
                <a:latin typeface="Kristen ITC" pitchFamily="66" charset="0"/>
              </a:rPr>
              <a:t> directs / </a:t>
            </a:r>
            <a:r>
              <a:rPr lang="en-US" sz="3600" dirty="0" err="1" smtClean="0">
                <a:latin typeface="Kristen ITC" pitchFamily="66" charset="0"/>
              </a:rPr>
              <a:t>objets</a:t>
            </a:r>
            <a:r>
              <a:rPr lang="en-US" sz="3600" dirty="0" smtClean="0">
                <a:latin typeface="Kristen ITC" pitchFamily="66" charset="0"/>
              </a:rPr>
              <a:t> </a:t>
            </a:r>
            <a:r>
              <a:rPr lang="en-US" sz="3600" dirty="0" err="1" smtClean="0">
                <a:latin typeface="Kristen ITC" pitchFamily="66" charset="0"/>
              </a:rPr>
              <a:t>indirects</a:t>
            </a:r>
            <a:endParaRPr lang="en-US" sz="3600" dirty="0">
              <a:latin typeface="Kristen ITC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81000" y="1600200"/>
            <a:ext cx="7772400" cy="584775"/>
          </a:xfrm>
          <a:prstGeom prst="rect">
            <a:avLst/>
          </a:prstGeom>
          <a:solidFill>
            <a:srgbClr val="66CCFF"/>
          </a:solidFill>
          <a:ln w="152400" cap="rnd">
            <a:solidFill>
              <a:srgbClr val="9900CC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>
                <a:solidFill>
                  <a:srgbClr val="002060"/>
                </a:solidFill>
                <a:latin typeface="Kristen ITC" pitchFamily="66" charset="0"/>
              </a:rPr>
              <a:t>1.  Je </a:t>
            </a:r>
            <a:r>
              <a:rPr lang="en-US" sz="3200" dirty="0" err="1" smtClean="0">
                <a:solidFill>
                  <a:srgbClr val="002060"/>
                </a:solidFill>
                <a:latin typeface="Kristen ITC" pitchFamily="66" charset="0"/>
              </a:rPr>
              <a:t>donne</a:t>
            </a:r>
            <a:r>
              <a:rPr lang="en-US" sz="3200" dirty="0" smtClean="0">
                <a:solidFill>
                  <a:srgbClr val="002060"/>
                </a:solidFill>
                <a:latin typeface="Kristen ITC" pitchFamily="66" charset="0"/>
              </a:rPr>
              <a:t> le </a:t>
            </a:r>
            <a:r>
              <a:rPr lang="en-US" sz="3200" dirty="0" err="1" smtClean="0">
                <a:solidFill>
                  <a:srgbClr val="002060"/>
                </a:solidFill>
                <a:latin typeface="Kristen ITC" pitchFamily="66" charset="0"/>
              </a:rPr>
              <a:t>papier</a:t>
            </a:r>
            <a:r>
              <a:rPr lang="en-US" sz="3200" dirty="0" smtClean="0">
                <a:solidFill>
                  <a:srgbClr val="002060"/>
                </a:solidFill>
                <a:latin typeface="Kristen ITC" pitchFamily="66" charset="0"/>
              </a:rPr>
              <a:t> à Kristie.</a:t>
            </a:r>
            <a:endParaRPr lang="en-US" sz="3200" dirty="0" smtClean="0">
              <a:solidFill>
                <a:srgbClr val="002060"/>
              </a:solidFill>
              <a:latin typeface="Kristen ITC" pitchFamily="66" charset="0"/>
            </a:endParaRPr>
          </a:p>
        </p:txBody>
      </p:sp>
      <p:pic>
        <p:nvPicPr>
          <p:cNvPr id="1026" name="Picture 2" descr="http://www.stephyprod.com/musiques-enfants/musiques/coloriages/illustrations/fleurs-couleurs/fleur-titre-grands-parents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489100" y="4495800"/>
            <a:ext cx="1654900" cy="23622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457200" y="2667000"/>
            <a:ext cx="7772400" cy="584775"/>
          </a:xfrm>
          <a:prstGeom prst="rect">
            <a:avLst/>
          </a:prstGeom>
          <a:solidFill>
            <a:srgbClr val="66CCFF"/>
          </a:solidFill>
          <a:ln w="152400" cap="rnd">
            <a:solidFill>
              <a:srgbClr val="9900CC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>
                <a:solidFill>
                  <a:srgbClr val="002060"/>
                </a:solidFill>
                <a:latin typeface="Kristen ITC" pitchFamily="66" charset="0"/>
              </a:rPr>
              <a:t>2.  Il </a:t>
            </a:r>
            <a:r>
              <a:rPr lang="en-US" sz="3200" dirty="0" err="1" smtClean="0">
                <a:solidFill>
                  <a:srgbClr val="002060"/>
                </a:solidFill>
                <a:latin typeface="Kristen ITC" pitchFamily="66" charset="0"/>
              </a:rPr>
              <a:t>parle</a:t>
            </a:r>
            <a:r>
              <a:rPr lang="en-US" sz="3200" dirty="0" smtClean="0">
                <a:solidFill>
                  <a:srgbClr val="002060"/>
                </a:solidFill>
                <a:latin typeface="Kristen ITC" pitchFamily="66" charset="0"/>
              </a:rPr>
              <a:t> à son </a:t>
            </a:r>
            <a:r>
              <a:rPr lang="en-US" sz="3200" dirty="0" err="1" smtClean="0">
                <a:solidFill>
                  <a:srgbClr val="002060"/>
                </a:solidFill>
                <a:latin typeface="Kristen ITC" pitchFamily="66" charset="0"/>
              </a:rPr>
              <a:t>amie</a:t>
            </a:r>
            <a:r>
              <a:rPr lang="en-US" sz="3200" dirty="0" smtClean="0">
                <a:solidFill>
                  <a:srgbClr val="002060"/>
                </a:solidFill>
                <a:latin typeface="Kristen ITC" pitchFamily="66" charset="0"/>
              </a:rPr>
              <a:t>.</a:t>
            </a:r>
            <a:endParaRPr lang="en-US" sz="3200" dirty="0" smtClean="0">
              <a:solidFill>
                <a:srgbClr val="002060"/>
              </a:solidFill>
              <a:latin typeface="Kristen ITC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04800" y="3581400"/>
            <a:ext cx="7543800" cy="1077218"/>
          </a:xfrm>
          <a:prstGeom prst="rect">
            <a:avLst/>
          </a:prstGeom>
          <a:solidFill>
            <a:srgbClr val="66CCFF"/>
          </a:solidFill>
          <a:ln w="152400" cap="rnd">
            <a:solidFill>
              <a:srgbClr val="9900CC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>
                <a:solidFill>
                  <a:srgbClr val="002060"/>
                </a:solidFill>
                <a:latin typeface="Kristen ITC" pitchFamily="66" charset="0"/>
              </a:rPr>
              <a:t>3.  </a:t>
            </a:r>
            <a:r>
              <a:rPr lang="en-US" sz="3200" dirty="0" err="1" smtClean="0">
                <a:solidFill>
                  <a:srgbClr val="002060"/>
                </a:solidFill>
                <a:latin typeface="Kristen ITC" pitchFamily="66" charset="0"/>
              </a:rPr>
              <a:t>Tu</a:t>
            </a:r>
            <a:r>
              <a:rPr lang="en-US" sz="3200" dirty="0" smtClean="0">
                <a:solidFill>
                  <a:srgbClr val="002060"/>
                </a:solidFill>
                <a:latin typeface="Kristen ITC" pitchFamily="66" charset="0"/>
              </a:rPr>
              <a:t> </a:t>
            </a:r>
            <a:r>
              <a:rPr lang="en-US" sz="3200" dirty="0" err="1" smtClean="0">
                <a:solidFill>
                  <a:srgbClr val="002060"/>
                </a:solidFill>
                <a:latin typeface="Kristen ITC" pitchFamily="66" charset="0"/>
              </a:rPr>
              <a:t>téléphones</a:t>
            </a:r>
            <a:r>
              <a:rPr lang="en-US" sz="3200" dirty="0" smtClean="0">
                <a:solidFill>
                  <a:srgbClr val="002060"/>
                </a:solidFill>
                <a:latin typeface="Kristen ITC" pitchFamily="66" charset="0"/>
              </a:rPr>
              <a:t> </a:t>
            </a:r>
            <a:r>
              <a:rPr lang="en-US" sz="3200" dirty="0" err="1" smtClean="0">
                <a:solidFill>
                  <a:srgbClr val="002060"/>
                </a:solidFill>
                <a:latin typeface="Kristen ITC" pitchFamily="66" charset="0"/>
              </a:rPr>
              <a:t>souvent</a:t>
            </a:r>
            <a:r>
              <a:rPr lang="en-US" sz="3200" dirty="0" smtClean="0">
                <a:solidFill>
                  <a:srgbClr val="002060"/>
                </a:solidFill>
                <a:latin typeface="Kristen ITC" pitchFamily="66" charset="0"/>
              </a:rPr>
              <a:t> à </a:t>
            </a:r>
            <a:r>
              <a:rPr lang="en-US" sz="3200" dirty="0" err="1" smtClean="0">
                <a:solidFill>
                  <a:srgbClr val="002060"/>
                </a:solidFill>
                <a:latin typeface="Kristen ITC" pitchFamily="66" charset="0"/>
              </a:rPr>
              <a:t>tes</a:t>
            </a:r>
            <a:r>
              <a:rPr lang="en-US" sz="3200" dirty="0" smtClean="0">
                <a:solidFill>
                  <a:srgbClr val="002060"/>
                </a:solidFill>
                <a:latin typeface="Kristen ITC" pitchFamily="66" charset="0"/>
              </a:rPr>
              <a:t> parents.</a:t>
            </a:r>
            <a:endParaRPr lang="en-US" sz="3200" dirty="0" smtClean="0">
              <a:solidFill>
                <a:srgbClr val="002060"/>
              </a:solidFill>
              <a:latin typeface="Kristen ITC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28600" y="5029200"/>
            <a:ext cx="7239000" cy="1077218"/>
          </a:xfrm>
          <a:prstGeom prst="rect">
            <a:avLst/>
          </a:prstGeom>
          <a:solidFill>
            <a:srgbClr val="66CCFF"/>
          </a:solidFill>
          <a:ln w="152400" cap="rnd">
            <a:solidFill>
              <a:srgbClr val="9900CC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>
                <a:solidFill>
                  <a:srgbClr val="002060"/>
                </a:solidFill>
                <a:latin typeface="Kristen ITC" pitchFamily="66" charset="0"/>
              </a:rPr>
              <a:t>4.  Elle a </a:t>
            </a:r>
            <a:r>
              <a:rPr lang="en-US" sz="3200" dirty="0" err="1" smtClean="0">
                <a:solidFill>
                  <a:srgbClr val="002060"/>
                </a:solidFill>
                <a:latin typeface="Kristen ITC" pitchFamily="66" charset="0"/>
              </a:rPr>
              <a:t>envoyé</a:t>
            </a:r>
            <a:r>
              <a:rPr lang="en-US" sz="3200" dirty="0" smtClean="0">
                <a:solidFill>
                  <a:srgbClr val="002060"/>
                </a:solidFill>
                <a:latin typeface="Kristen ITC" pitchFamily="66" charset="0"/>
              </a:rPr>
              <a:t> la </a:t>
            </a:r>
            <a:r>
              <a:rPr lang="en-US" sz="3200" dirty="0" err="1" smtClean="0">
                <a:solidFill>
                  <a:srgbClr val="002060"/>
                </a:solidFill>
                <a:latin typeface="Kristen ITC" pitchFamily="66" charset="0"/>
              </a:rPr>
              <a:t>lettre</a:t>
            </a:r>
            <a:r>
              <a:rPr lang="en-US" sz="3200" dirty="0" smtClean="0">
                <a:solidFill>
                  <a:srgbClr val="002060"/>
                </a:solidFill>
                <a:latin typeface="Kristen ITC" pitchFamily="66" charset="0"/>
              </a:rPr>
              <a:t> à </a:t>
            </a:r>
            <a:r>
              <a:rPr lang="en-US" sz="3200" dirty="0" err="1" smtClean="0">
                <a:solidFill>
                  <a:srgbClr val="002060"/>
                </a:solidFill>
                <a:latin typeface="Kristen ITC" pitchFamily="66" charset="0"/>
              </a:rPr>
              <a:t>ses</a:t>
            </a:r>
            <a:r>
              <a:rPr lang="en-US" sz="3200" dirty="0" smtClean="0">
                <a:solidFill>
                  <a:srgbClr val="002060"/>
                </a:solidFill>
                <a:latin typeface="Kristen ITC" pitchFamily="66" charset="0"/>
              </a:rPr>
              <a:t> parents.</a:t>
            </a:r>
            <a:endParaRPr lang="en-US" sz="3200" dirty="0" smtClean="0">
              <a:solidFill>
                <a:srgbClr val="002060"/>
              </a:solidFill>
              <a:latin typeface="Kristen ITC" pitchFamily="66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57200" y="304800"/>
            <a:ext cx="8229600" cy="3046988"/>
          </a:xfrm>
          <a:prstGeom prst="rect">
            <a:avLst/>
          </a:prstGeom>
          <a:solidFill>
            <a:srgbClr val="99FF99"/>
          </a:solidFill>
          <a:ln w="152400" cap="rnd">
            <a:solidFill>
              <a:srgbClr val="FF3399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latin typeface="Kristen ITC" pitchFamily="66" charset="0"/>
              </a:rPr>
              <a:t>Exit quiz</a:t>
            </a:r>
            <a:r>
              <a:rPr lang="en-US" sz="2400" dirty="0" smtClean="0">
                <a:latin typeface="Kristen ITC" pitchFamily="66" charset="0"/>
              </a:rPr>
              <a:t>:</a:t>
            </a:r>
          </a:p>
          <a:p>
            <a:pPr marL="514350" indent="-514350" algn="ctr">
              <a:buAutoNum type="arabicPeriod"/>
            </a:pPr>
            <a:r>
              <a:rPr lang="en-US" sz="2400" dirty="0" smtClean="0">
                <a:latin typeface="Kristen ITC" pitchFamily="66" charset="0"/>
              </a:rPr>
              <a:t>Copy the sentence and make agreement (if necessary) between the past participle and direct object.  Then, i</a:t>
            </a:r>
            <a:r>
              <a:rPr lang="en-US" sz="2400" dirty="0" smtClean="0">
                <a:latin typeface="Kristen ITC" pitchFamily="66" charset="0"/>
              </a:rPr>
              <a:t>dentify an example of a direct and an indirect object.  Underline the direct object, circle the indirect object.</a:t>
            </a:r>
          </a:p>
          <a:p>
            <a:pPr marL="514350" indent="-514350" algn="ctr">
              <a:buAutoNum type="arabicPeriod"/>
            </a:pPr>
            <a:r>
              <a:rPr lang="en-US" sz="2400" dirty="0" smtClean="0">
                <a:latin typeface="Kristen ITC" pitchFamily="66" charset="0"/>
              </a:rPr>
              <a:t>Translate the question (write it in English) and respond in French (complete sentence, please)</a:t>
            </a:r>
            <a:endParaRPr lang="en-US" sz="2400" dirty="0">
              <a:latin typeface="Kristen ITC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04800" y="3886200"/>
            <a:ext cx="7772400" cy="1077218"/>
          </a:xfrm>
          <a:prstGeom prst="rect">
            <a:avLst/>
          </a:prstGeom>
          <a:solidFill>
            <a:srgbClr val="66CCFF"/>
          </a:solidFill>
          <a:ln w="152400" cap="rnd">
            <a:solidFill>
              <a:srgbClr val="9900CC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>
                <a:solidFill>
                  <a:srgbClr val="002060"/>
                </a:solidFill>
                <a:latin typeface="Kristen ITC" pitchFamily="66" charset="0"/>
              </a:rPr>
              <a:t>1.  </a:t>
            </a:r>
            <a:r>
              <a:rPr lang="en-US" sz="3200" dirty="0" err="1" smtClean="0">
                <a:solidFill>
                  <a:srgbClr val="002060"/>
                </a:solidFill>
                <a:latin typeface="Kristen ITC" pitchFamily="66" charset="0"/>
              </a:rPr>
              <a:t>J’ai</a:t>
            </a:r>
            <a:r>
              <a:rPr lang="en-US" sz="3200" dirty="0" smtClean="0">
                <a:solidFill>
                  <a:srgbClr val="002060"/>
                </a:solidFill>
                <a:latin typeface="Kristen ITC" pitchFamily="66" charset="0"/>
              </a:rPr>
              <a:t> </a:t>
            </a:r>
            <a:r>
              <a:rPr lang="en-US" sz="3200" dirty="0" err="1" smtClean="0">
                <a:solidFill>
                  <a:srgbClr val="002060"/>
                </a:solidFill>
                <a:latin typeface="Kristen ITC" pitchFamily="66" charset="0"/>
              </a:rPr>
              <a:t>pris</a:t>
            </a:r>
            <a:r>
              <a:rPr lang="en-US" sz="3200" dirty="0" smtClean="0">
                <a:solidFill>
                  <a:srgbClr val="002060"/>
                </a:solidFill>
                <a:latin typeface="Kristen ITC" pitchFamily="66" charset="0"/>
              </a:rPr>
              <a:t> les photos et je les </a:t>
            </a:r>
            <a:r>
              <a:rPr lang="en-US" sz="3200" dirty="0" err="1" smtClean="0">
                <a:solidFill>
                  <a:srgbClr val="002060"/>
                </a:solidFill>
                <a:latin typeface="Kristen ITC" pitchFamily="66" charset="0"/>
              </a:rPr>
              <a:t>ai</a:t>
            </a:r>
            <a:r>
              <a:rPr lang="en-US" sz="3200" dirty="0" smtClean="0">
                <a:solidFill>
                  <a:srgbClr val="002060"/>
                </a:solidFill>
                <a:latin typeface="Kristen ITC" pitchFamily="66" charset="0"/>
              </a:rPr>
              <a:t> </a:t>
            </a:r>
            <a:r>
              <a:rPr lang="en-US" sz="3200" dirty="0" err="1" smtClean="0">
                <a:solidFill>
                  <a:srgbClr val="002060"/>
                </a:solidFill>
                <a:latin typeface="Kristen ITC" pitchFamily="66" charset="0"/>
              </a:rPr>
              <a:t>donné</a:t>
            </a:r>
            <a:r>
              <a:rPr lang="en-US" sz="3200" dirty="0" smtClean="0">
                <a:solidFill>
                  <a:srgbClr val="002060"/>
                </a:solidFill>
                <a:latin typeface="Kristen ITC" pitchFamily="66" charset="0"/>
              </a:rPr>
              <a:t>____ à </a:t>
            </a:r>
            <a:r>
              <a:rPr lang="en-US" sz="3200" dirty="0" err="1" smtClean="0">
                <a:solidFill>
                  <a:srgbClr val="002060"/>
                </a:solidFill>
                <a:latin typeface="Kristen ITC" pitchFamily="66" charset="0"/>
              </a:rPr>
              <a:t>mes</a:t>
            </a:r>
            <a:r>
              <a:rPr lang="en-US" sz="3200" dirty="0" smtClean="0">
                <a:solidFill>
                  <a:srgbClr val="002060"/>
                </a:solidFill>
                <a:latin typeface="Kristen ITC" pitchFamily="66" charset="0"/>
              </a:rPr>
              <a:t> parents.</a:t>
            </a:r>
            <a:endParaRPr lang="en-US" sz="3200" dirty="0" smtClean="0">
              <a:solidFill>
                <a:srgbClr val="002060"/>
              </a:solidFill>
              <a:latin typeface="Kristen ITC" pitchFamily="66" charset="0"/>
            </a:endParaRPr>
          </a:p>
        </p:txBody>
      </p:sp>
      <p:pic>
        <p:nvPicPr>
          <p:cNvPr id="1026" name="Picture 2" descr="http://www.stephyprod.com/musiques-enfants/musiques/coloriages/illustrations/fleurs-couleurs/fleur-titre-grands-parents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489100" y="4495800"/>
            <a:ext cx="1654900" cy="2362200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228600" y="5486400"/>
            <a:ext cx="7239000" cy="584775"/>
          </a:xfrm>
          <a:prstGeom prst="rect">
            <a:avLst/>
          </a:prstGeom>
          <a:solidFill>
            <a:srgbClr val="66CCFF"/>
          </a:solidFill>
          <a:ln w="152400" cap="rnd">
            <a:solidFill>
              <a:srgbClr val="9900CC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>
                <a:solidFill>
                  <a:srgbClr val="002060"/>
                </a:solidFill>
                <a:latin typeface="Kristen ITC" pitchFamily="66" charset="0"/>
              </a:rPr>
              <a:t>2.  </a:t>
            </a:r>
            <a:r>
              <a:rPr lang="en-US" sz="3200" dirty="0" err="1" smtClean="0">
                <a:solidFill>
                  <a:srgbClr val="002060"/>
                </a:solidFill>
                <a:latin typeface="Kristen ITC" pitchFamily="66" charset="0"/>
              </a:rPr>
              <a:t>Ils</a:t>
            </a:r>
            <a:r>
              <a:rPr lang="en-US" sz="3200" dirty="0" smtClean="0">
                <a:solidFill>
                  <a:srgbClr val="002060"/>
                </a:solidFill>
                <a:latin typeface="Kristen ITC" pitchFamily="66" charset="0"/>
              </a:rPr>
              <a:t> se </a:t>
            </a:r>
            <a:r>
              <a:rPr lang="en-US" sz="3200" dirty="0" err="1" smtClean="0">
                <a:solidFill>
                  <a:srgbClr val="002060"/>
                </a:solidFill>
                <a:latin typeface="Kristen ITC" pitchFamily="66" charset="0"/>
              </a:rPr>
              <a:t>sont</a:t>
            </a:r>
            <a:r>
              <a:rPr lang="en-US" sz="3200" dirty="0" smtClean="0">
                <a:solidFill>
                  <a:srgbClr val="002060"/>
                </a:solidFill>
                <a:latin typeface="Kristen ITC" pitchFamily="66" charset="0"/>
              </a:rPr>
              <a:t> </a:t>
            </a:r>
            <a:r>
              <a:rPr lang="en-US" sz="3200" dirty="0" err="1" smtClean="0">
                <a:solidFill>
                  <a:srgbClr val="002060"/>
                </a:solidFill>
                <a:latin typeface="Kristen ITC" pitchFamily="66" charset="0"/>
              </a:rPr>
              <a:t>vus</a:t>
            </a:r>
            <a:r>
              <a:rPr lang="en-US" sz="3200" dirty="0" smtClean="0">
                <a:solidFill>
                  <a:srgbClr val="002060"/>
                </a:solidFill>
                <a:latin typeface="Kristen ITC" pitchFamily="66" charset="0"/>
              </a:rPr>
              <a:t> </a:t>
            </a:r>
            <a:r>
              <a:rPr lang="en-US" sz="3200" dirty="0" err="1" smtClean="0">
                <a:solidFill>
                  <a:srgbClr val="002060"/>
                </a:solidFill>
                <a:latin typeface="Kristen ITC" pitchFamily="66" charset="0"/>
              </a:rPr>
              <a:t>hier</a:t>
            </a:r>
            <a:r>
              <a:rPr lang="en-US" sz="3200" dirty="0" smtClean="0">
                <a:solidFill>
                  <a:srgbClr val="002060"/>
                </a:solidFill>
                <a:latin typeface="Kristen ITC" pitchFamily="66" charset="0"/>
              </a:rPr>
              <a:t> ?</a:t>
            </a:r>
            <a:endParaRPr lang="en-US" sz="3200" dirty="0" smtClean="0">
              <a:solidFill>
                <a:srgbClr val="002060"/>
              </a:solidFill>
              <a:latin typeface="Kristen ITC" pitchFamily="66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57200" y="304800"/>
            <a:ext cx="8229600" cy="584775"/>
          </a:xfrm>
          <a:prstGeom prst="rect">
            <a:avLst/>
          </a:prstGeom>
          <a:solidFill>
            <a:srgbClr val="99FF99"/>
          </a:solidFill>
          <a:ln w="152400" cap="rnd">
            <a:solidFill>
              <a:srgbClr val="FF3399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err="1" smtClean="0">
                <a:latin typeface="Kristen ITC" pitchFamily="66" charset="0"/>
              </a:rPr>
              <a:t>Que</a:t>
            </a:r>
            <a:r>
              <a:rPr lang="en-US" sz="3200" b="1" dirty="0" smtClean="0">
                <a:latin typeface="Kristen ITC" pitchFamily="66" charset="0"/>
              </a:rPr>
              <a:t> </a:t>
            </a:r>
            <a:r>
              <a:rPr lang="en-US" sz="3200" b="1" dirty="0" err="1" smtClean="0">
                <a:latin typeface="Kristen ITC" pitchFamily="66" charset="0"/>
              </a:rPr>
              <a:t>veut</a:t>
            </a:r>
            <a:r>
              <a:rPr lang="en-US" sz="3200" b="1" dirty="0" smtClean="0">
                <a:latin typeface="Kristen ITC" pitchFamily="66" charset="0"/>
              </a:rPr>
              <a:t> dire </a:t>
            </a:r>
            <a:r>
              <a:rPr lang="en-US" sz="3200" b="1" dirty="0" err="1" smtClean="0">
                <a:latin typeface="Kristen ITC" pitchFamily="66" charset="0"/>
              </a:rPr>
              <a:t>ces</a:t>
            </a:r>
            <a:r>
              <a:rPr lang="en-US" sz="3200" b="1" dirty="0" smtClean="0">
                <a:latin typeface="Kristen ITC" pitchFamily="66" charset="0"/>
              </a:rPr>
              <a:t> phrases?</a:t>
            </a:r>
            <a:endParaRPr lang="en-US" sz="3200" dirty="0">
              <a:latin typeface="Kristen ITC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81000" y="1676400"/>
            <a:ext cx="7772400" cy="3539430"/>
          </a:xfrm>
          <a:prstGeom prst="rect">
            <a:avLst/>
          </a:prstGeom>
          <a:solidFill>
            <a:srgbClr val="66CCFF"/>
          </a:solidFill>
          <a:ln w="152400" cap="rnd">
            <a:solidFill>
              <a:srgbClr val="9900CC"/>
            </a:solidFill>
            <a:prstDash val="sysDot"/>
          </a:ln>
        </p:spPr>
        <p:txBody>
          <a:bodyPr wrap="square" rtlCol="0">
            <a:spAutoFit/>
          </a:bodyPr>
          <a:lstStyle/>
          <a:p>
            <a:pPr marL="514350" indent="-514350" algn="ctr">
              <a:buFontTx/>
              <a:buAutoNum type="arabicPeriod"/>
            </a:pPr>
            <a:r>
              <a:rPr lang="en-US" sz="3200" dirty="0" err="1" smtClean="0">
                <a:solidFill>
                  <a:srgbClr val="002060"/>
                </a:solidFill>
                <a:latin typeface="Kristen ITC" pitchFamily="66" charset="0"/>
              </a:rPr>
              <a:t>Quelqu’un</a:t>
            </a:r>
            <a:r>
              <a:rPr lang="en-US" sz="3200" dirty="0" smtClean="0">
                <a:solidFill>
                  <a:srgbClr val="002060"/>
                </a:solidFill>
                <a:latin typeface="Kristen ITC" pitchFamily="66" charset="0"/>
              </a:rPr>
              <a:t> </a:t>
            </a:r>
            <a:r>
              <a:rPr lang="en-US" sz="3200" dirty="0" err="1" smtClean="0">
                <a:solidFill>
                  <a:srgbClr val="002060"/>
                </a:solidFill>
                <a:latin typeface="Kristen ITC" pitchFamily="66" charset="0"/>
              </a:rPr>
              <a:t>répond</a:t>
            </a:r>
            <a:r>
              <a:rPr lang="en-US" sz="3200" dirty="0" smtClean="0">
                <a:solidFill>
                  <a:srgbClr val="002060"/>
                </a:solidFill>
                <a:latin typeface="Kristen ITC" pitchFamily="66" charset="0"/>
              </a:rPr>
              <a:t>?</a:t>
            </a:r>
          </a:p>
          <a:p>
            <a:pPr marL="514350" indent="-514350" algn="ctr">
              <a:buAutoNum type="arabicPeriod"/>
            </a:pPr>
            <a:r>
              <a:rPr lang="en-US" sz="3200" dirty="0" err="1" smtClean="0">
                <a:solidFill>
                  <a:srgbClr val="002060"/>
                </a:solidFill>
                <a:latin typeface="Kristen ITC" pitchFamily="66" charset="0"/>
              </a:rPr>
              <a:t>Personne</a:t>
            </a:r>
            <a:r>
              <a:rPr lang="en-US" sz="3200" dirty="0" smtClean="0">
                <a:solidFill>
                  <a:srgbClr val="002060"/>
                </a:solidFill>
                <a:latin typeface="Kristen ITC" pitchFamily="66" charset="0"/>
              </a:rPr>
              <a:t> ne </a:t>
            </a:r>
            <a:r>
              <a:rPr lang="en-US" sz="3200" dirty="0" err="1" smtClean="0">
                <a:solidFill>
                  <a:srgbClr val="002060"/>
                </a:solidFill>
                <a:latin typeface="Kristen ITC" pitchFamily="66" charset="0"/>
              </a:rPr>
              <a:t>répond</a:t>
            </a:r>
            <a:r>
              <a:rPr lang="en-US" sz="3200" dirty="0" smtClean="0">
                <a:solidFill>
                  <a:srgbClr val="002060"/>
                </a:solidFill>
                <a:latin typeface="Kristen ITC" pitchFamily="66" charset="0"/>
              </a:rPr>
              <a:t>!</a:t>
            </a:r>
          </a:p>
          <a:p>
            <a:pPr marL="514350" indent="-514350" algn="ctr">
              <a:buAutoNum type="arabicPeriod"/>
            </a:pPr>
            <a:r>
              <a:rPr lang="en-US" sz="3200" dirty="0" err="1" smtClean="0">
                <a:solidFill>
                  <a:srgbClr val="002060"/>
                </a:solidFill>
                <a:latin typeface="Kristen ITC" pitchFamily="66" charset="0"/>
              </a:rPr>
              <a:t>Quelqu’un</a:t>
            </a:r>
            <a:r>
              <a:rPr lang="en-US" sz="3200" dirty="0" smtClean="0">
                <a:solidFill>
                  <a:srgbClr val="002060"/>
                </a:solidFill>
                <a:latin typeface="Kristen ITC" pitchFamily="66" charset="0"/>
              </a:rPr>
              <a:t> a </a:t>
            </a:r>
            <a:r>
              <a:rPr lang="en-US" sz="3200" dirty="0" err="1" smtClean="0">
                <a:solidFill>
                  <a:srgbClr val="002060"/>
                </a:solidFill>
                <a:latin typeface="Kristen ITC" pitchFamily="66" charset="0"/>
              </a:rPr>
              <a:t>voyagé</a:t>
            </a:r>
            <a:r>
              <a:rPr lang="en-US" sz="3200" dirty="0" smtClean="0">
                <a:solidFill>
                  <a:srgbClr val="002060"/>
                </a:solidFill>
                <a:latin typeface="Kristen ITC" pitchFamily="66" charset="0"/>
              </a:rPr>
              <a:t>?</a:t>
            </a:r>
          </a:p>
          <a:p>
            <a:pPr marL="514350" indent="-514350" algn="ctr">
              <a:buAutoNum type="arabicPeriod"/>
            </a:pPr>
            <a:r>
              <a:rPr lang="en-US" sz="3200" dirty="0" err="1" smtClean="0">
                <a:solidFill>
                  <a:srgbClr val="002060"/>
                </a:solidFill>
                <a:latin typeface="Kristen ITC" pitchFamily="66" charset="0"/>
              </a:rPr>
              <a:t>Personne</a:t>
            </a:r>
            <a:r>
              <a:rPr lang="en-US" sz="3200" dirty="0" smtClean="0">
                <a:solidFill>
                  <a:srgbClr val="002060"/>
                </a:solidFill>
                <a:latin typeface="Kristen ITC" pitchFamily="66" charset="0"/>
              </a:rPr>
              <a:t> </a:t>
            </a:r>
            <a:r>
              <a:rPr lang="en-US" sz="3200" dirty="0" err="1" smtClean="0">
                <a:solidFill>
                  <a:srgbClr val="002060"/>
                </a:solidFill>
                <a:latin typeface="Kristen ITC" pitchFamily="66" charset="0"/>
              </a:rPr>
              <a:t>n’a</a:t>
            </a:r>
            <a:r>
              <a:rPr lang="en-US" sz="3200" dirty="0" smtClean="0">
                <a:solidFill>
                  <a:srgbClr val="002060"/>
                </a:solidFill>
                <a:latin typeface="Kristen ITC" pitchFamily="66" charset="0"/>
              </a:rPr>
              <a:t> </a:t>
            </a:r>
            <a:r>
              <a:rPr lang="en-US" sz="3200" dirty="0" err="1" smtClean="0">
                <a:solidFill>
                  <a:srgbClr val="002060"/>
                </a:solidFill>
                <a:latin typeface="Kristen ITC" pitchFamily="66" charset="0"/>
              </a:rPr>
              <a:t>voyagé</a:t>
            </a:r>
            <a:r>
              <a:rPr lang="en-US" sz="3200" dirty="0" smtClean="0">
                <a:solidFill>
                  <a:srgbClr val="002060"/>
                </a:solidFill>
                <a:latin typeface="Kristen ITC" pitchFamily="66" charset="0"/>
              </a:rPr>
              <a:t> pendant les </a:t>
            </a:r>
            <a:r>
              <a:rPr lang="en-US" sz="3200" dirty="0" err="1" smtClean="0">
                <a:solidFill>
                  <a:srgbClr val="002060"/>
                </a:solidFill>
                <a:latin typeface="Kristen ITC" pitchFamily="66" charset="0"/>
              </a:rPr>
              <a:t>vacances</a:t>
            </a:r>
            <a:r>
              <a:rPr lang="en-US" sz="3200" dirty="0" smtClean="0">
                <a:solidFill>
                  <a:srgbClr val="002060"/>
                </a:solidFill>
                <a:latin typeface="Kristen ITC" pitchFamily="66" charset="0"/>
              </a:rPr>
              <a:t>.</a:t>
            </a:r>
          </a:p>
          <a:p>
            <a:pPr marL="514350" indent="-514350" algn="ctr">
              <a:buAutoNum type="arabicPeriod"/>
            </a:pPr>
            <a:r>
              <a:rPr lang="en-US" sz="3200" dirty="0" err="1" smtClean="0">
                <a:solidFill>
                  <a:srgbClr val="002060"/>
                </a:solidFill>
                <a:latin typeface="Kristen ITC" pitchFamily="66" charset="0"/>
              </a:rPr>
              <a:t>Qulque</a:t>
            </a:r>
            <a:r>
              <a:rPr lang="en-US" sz="3200" dirty="0" smtClean="0">
                <a:solidFill>
                  <a:srgbClr val="002060"/>
                </a:solidFill>
                <a:latin typeface="Kristen ITC" pitchFamily="66" charset="0"/>
              </a:rPr>
              <a:t> chose a </a:t>
            </a:r>
            <a:r>
              <a:rPr lang="en-US" sz="3200" dirty="0" err="1" smtClean="0">
                <a:solidFill>
                  <a:srgbClr val="002060"/>
                </a:solidFill>
                <a:latin typeface="Kristen ITC" pitchFamily="66" charset="0"/>
              </a:rPr>
              <a:t>changé</a:t>
            </a:r>
            <a:r>
              <a:rPr lang="en-US" sz="3200" dirty="0" smtClean="0">
                <a:solidFill>
                  <a:srgbClr val="002060"/>
                </a:solidFill>
                <a:latin typeface="Kristen ITC" pitchFamily="66" charset="0"/>
              </a:rPr>
              <a:t>?</a:t>
            </a:r>
          </a:p>
          <a:p>
            <a:pPr marL="514350" indent="-514350" algn="ctr">
              <a:buAutoNum type="arabicPeriod"/>
            </a:pPr>
            <a:r>
              <a:rPr lang="en-US" sz="3200" dirty="0" err="1" smtClean="0">
                <a:solidFill>
                  <a:srgbClr val="002060"/>
                </a:solidFill>
                <a:latin typeface="Kristen ITC" pitchFamily="66" charset="0"/>
              </a:rPr>
              <a:t>Rien</a:t>
            </a:r>
            <a:r>
              <a:rPr lang="en-US" sz="3200" dirty="0" smtClean="0">
                <a:solidFill>
                  <a:srgbClr val="002060"/>
                </a:solidFill>
                <a:latin typeface="Kristen ITC" pitchFamily="66" charset="0"/>
              </a:rPr>
              <a:t> </a:t>
            </a:r>
            <a:r>
              <a:rPr lang="en-US" sz="3200" dirty="0" err="1" smtClean="0">
                <a:solidFill>
                  <a:srgbClr val="002060"/>
                </a:solidFill>
                <a:latin typeface="Kristen ITC" pitchFamily="66" charset="0"/>
              </a:rPr>
              <a:t>n’a</a:t>
            </a:r>
            <a:r>
              <a:rPr lang="en-US" sz="3200" dirty="0" smtClean="0">
                <a:solidFill>
                  <a:srgbClr val="002060"/>
                </a:solidFill>
                <a:latin typeface="Kristen ITC" pitchFamily="66" charset="0"/>
              </a:rPr>
              <a:t> </a:t>
            </a:r>
            <a:r>
              <a:rPr lang="en-US" sz="3200" dirty="0" err="1" smtClean="0">
                <a:solidFill>
                  <a:srgbClr val="002060"/>
                </a:solidFill>
                <a:latin typeface="Kristen ITC" pitchFamily="66" charset="0"/>
              </a:rPr>
              <a:t>changé</a:t>
            </a:r>
            <a:r>
              <a:rPr lang="en-US" sz="3200" dirty="0" smtClean="0">
                <a:solidFill>
                  <a:srgbClr val="002060"/>
                </a:solidFill>
                <a:latin typeface="Kristen ITC" pitchFamily="66" charset="0"/>
              </a:rPr>
              <a:t>.</a:t>
            </a:r>
          </a:p>
        </p:txBody>
      </p:sp>
      <p:pic>
        <p:nvPicPr>
          <p:cNvPr id="1026" name="Picture 2" descr="http://www.stephyprod.com/musiques-enfants/musiques/coloriages/illustrations/fleurs-couleurs/fleur-titre-grands-parents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489100" y="4495800"/>
            <a:ext cx="1654900" cy="23622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33400" y="1905000"/>
            <a:ext cx="8229600" cy="1077218"/>
          </a:xfrm>
          <a:prstGeom prst="rect">
            <a:avLst/>
          </a:prstGeom>
          <a:solidFill>
            <a:srgbClr val="99FF99"/>
          </a:solidFill>
          <a:ln w="152400" cap="rnd">
            <a:solidFill>
              <a:srgbClr val="FF3399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err="1" smtClean="0">
                <a:latin typeface="Kristen ITC" pitchFamily="66" charset="0"/>
              </a:rPr>
              <a:t>Activité</a:t>
            </a:r>
            <a:r>
              <a:rPr lang="en-US" sz="3200" b="1" dirty="0" smtClean="0">
                <a:latin typeface="Kristen ITC" pitchFamily="66" charset="0"/>
              </a:rPr>
              <a:t> 23</a:t>
            </a:r>
          </a:p>
          <a:p>
            <a:pPr algn="ctr"/>
            <a:r>
              <a:rPr lang="en-US" sz="3200" b="1" dirty="0" smtClean="0">
                <a:latin typeface="Kristen ITC" pitchFamily="66" charset="0"/>
              </a:rPr>
              <a:t>(“</a:t>
            </a:r>
            <a:r>
              <a:rPr lang="en-US" sz="3200" b="1" dirty="0" err="1" smtClean="0">
                <a:latin typeface="Kristen ITC" pitchFamily="66" charset="0"/>
              </a:rPr>
              <a:t>personne</a:t>
            </a:r>
            <a:r>
              <a:rPr lang="en-US" sz="3200" b="1" dirty="0" smtClean="0">
                <a:latin typeface="Kristen ITC" pitchFamily="66" charset="0"/>
              </a:rPr>
              <a:t> ne…”, </a:t>
            </a:r>
            <a:r>
              <a:rPr lang="en-US" sz="3200" b="1" dirty="0" err="1" smtClean="0">
                <a:latin typeface="Kristen ITC" pitchFamily="66" charset="0"/>
              </a:rPr>
              <a:t>ou</a:t>
            </a:r>
            <a:r>
              <a:rPr lang="en-US" sz="3200" b="1" dirty="0" smtClean="0">
                <a:latin typeface="Kristen ITC" pitchFamily="66" charset="0"/>
              </a:rPr>
              <a:t> “</a:t>
            </a:r>
            <a:r>
              <a:rPr lang="en-US" sz="3200" b="1" dirty="0" err="1" smtClean="0">
                <a:latin typeface="Kristen ITC" pitchFamily="66" charset="0"/>
              </a:rPr>
              <a:t>rien</a:t>
            </a:r>
            <a:r>
              <a:rPr lang="en-US" sz="3200" b="1" dirty="0" smtClean="0">
                <a:latin typeface="Kristen ITC" pitchFamily="66" charset="0"/>
              </a:rPr>
              <a:t> ne…”)</a:t>
            </a:r>
            <a:endParaRPr lang="en-US" sz="3200" dirty="0">
              <a:latin typeface="Kristen ITC" pitchFamily="66" charset="0"/>
            </a:endParaRPr>
          </a:p>
        </p:txBody>
      </p:sp>
      <p:pic>
        <p:nvPicPr>
          <p:cNvPr id="1026" name="Picture 2" descr="http://www.stephyprod.com/musiques-enfants/musiques/coloriages/illustrations/fleurs-couleurs/fleur-titre-grands-parents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489100" y="4495800"/>
            <a:ext cx="1654900" cy="23622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57200" y="838200"/>
            <a:ext cx="8229600" cy="1077218"/>
          </a:xfrm>
          <a:prstGeom prst="rect">
            <a:avLst/>
          </a:prstGeom>
          <a:solidFill>
            <a:srgbClr val="99FF99"/>
          </a:solidFill>
          <a:ln w="152400" cap="rnd">
            <a:solidFill>
              <a:srgbClr val="FF3399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err="1" smtClean="0">
                <a:latin typeface="Kristen ITC" pitchFamily="66" charset="0"/>
              </a:rPr>
              <a:t>Activités</a:t>
            </a:r>
            <a:r>
              <a:rPr lang="en-US" sz="3200" b="1" dirty="0" smtClean="0">
                <a:latin typeface="Kristen ITC" pitchFamily="66" charset="0"/>
              </a:rPr>
              <a:t> 15 et 16 </a:t>
            </a:r>
            <a:r>
              <a:rPr lang="en-US" sz="3200" b="1" dirty="0" err="1" smtClean="0">
                <a:latin typeface="Kristen ITC" pitchFamily="66" charset="0"/>
              </a:rPr>
              <a:t>dans</a:t>
            </a:r>
            <a:r>
              <a:rPr lang="en-US" sz="3200" b="1" dirty="0" smtClean="0">
                <a:latin typeface="Kristen ITC" pitchFamily="66" charset="0"/>
              </a:rPr>
              <a:t> les </a:t>
            </a:r>
            <a:r>
              <a:rPr lang="en-US" sz="3200" b="1" dirty="0" err="1" smtClean="0">
                <a:latin typeface="Kristen ITC" pitchFamily="66" charset="0"/>
              </a:rPr>
              <a:t>papiers</a:t>
            </a:r>
            <a:r>
              <a:rPr lang="en-US" sz="3200" b="1" dirty="0" smtClean="0">
                <a:latin typeface="Kristen ITC" pitchFamily="66" charset="0"/>
              </a:rPr>
              <a:t> </a:t>
            </a:r>
            <a:r>
              <a:rPr lang="en-US" sz="3200" b="1" dirty="0" err="1" smtClean="0">
                <a:latin typeface="Kristen ITC" pitchFamily="66" charset="0"/>
              </a:rPr>
              <a:t>jaunes</a:t>
            </a:r>
            <a:endParaRPr lang="en-US" sz="3200" b="1" dirty="0" smtClean="0">
              <a:latin typeface="Kristen ITC" pitchFamily="66" charset="0"/>
            </a:endParaRPr>
          </a:p>
          <a:p>
            <a:pPr algn="ctr"/>
            <a:r>
              <a:rPr lang="en-US" sz="3200" b="1" dirty="0" smtClean="0">
                <a:latin typeface="Kristen ITC" pitchFamily="66" charset="0"/>
              </a:rPr>
              <a:t>(“</a:t>
            </a:r>
            <a:r>
              <a:rPr lang="en-US" sz="3200" b="1" dirty="0" err="1" smtClean="0">
                <a:latin typeface="Kristen ITC" pitchFamily="66" charset="0"/>
              </a:rPr>
              <a:t>personne</a:t>
            </a:r>
            <a:r>
              <a:rPr lang="en-US" sz="3200" b="1" dirty="0" smtClean="0">
                <a:latin typeface="Kristen ITC" pitchFamily="66" charset="0"/>
              </a:rPr>
              <a:t> ne…”, </a:t>
            </a:r>
            <a:r>
              <a:rPr lang="en-US" sz="3200" b="1" dirty="0" err="1" smtClean="0">
                <a:latin typeface="Kristen ITC" pitchFamily="66" charset="0"/>
              </a:rPr>
              <a:t>ou</a:t>
            </a:r>
            <a:r>
              <a:rPr lang="en-US" sz="3200" b="1" dirty="0" smtClean="0">
                <a:latin typeface="Kristen ITC" pitchFamily="66" charset="0"/>
              </a:rPr>
              <a:t> “</a:t>
            </a:r>
            <a:r>
              <a:rPr lang="en-US" sz="3200" b="1" dirty="0" err="1" smtClean="0">
                <a:latin typeface="Kristen ITC" pitchFamily="66" charset="0"/>
              </a:rPr>
              <a:t>rien</a:t>
            </a:r>
            <a:r>
              <a:rPr lang="en-US" sz="3200" b="1" dirty="0" smtClean="0">
                <a:latin typeface="Kristen ITC" pitchFamily="66" charset="0"/>
              </a:rPr>
              <a:t> ne…”)</a:t>
            </a:r>
            <a:endParaRPr lang="en-US" sz="3200" dirty="0">
              <a:latin typeface="Kristen ITC" pitchFamily="66" charset="0"/>
            </a:endParaRPr>
          </a:p>
        </p:txBody>
      </p:sp>
      <p:pic>
        <p:nvPicPr>
          <p:cNvPr id="1026" name="Picture 2" descr="http://www.stephyprod.com/musiques-enfants/musiques/coloriages/illustrations/fleurs-couleurs/fleur-titre-grands-parents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489100" y="4495800"/>
            <a:ext cx="1654900" cy="23622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457200" y="3429000"/>
            <a:ext cx="8229600" cy="584775"/>
          </a:xfrm>
          <a:prstGeom prst="rect">
            <a:avLst/>
          </a:prstGeom>
          <a:solidFill>
            <a:srgbClr val="99FF99"/>
          </a:solidFill>
          <a:ln w="152400" cap="rnd">
            <a:solidFill>
              <a:srgbClr val="FF3399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smtClean="0">
                <a:latin typeface="Kristen ITC" pitchFamily="66" charset="0"/>
              </a:rPr>
              <a:t>Devoirs = </a:t>
            </a:r>
            <a:r>
              <a:rPr lang="en-US" sz="3200" b="1" dirty="0" err="1" smtClean="0">
                <a:latin typeface="Kristen ITC" pitchFamily="66" charset="0"/>
              </a:rPr>
              <a:t>activité</a:t>
            </a:r>
            <a:r>
              <a:rPr lang="en-US" sz="3200" b="1" dirty="0" smtClean="0">
                <a:latin typeface="Kristen ITC" pitchFamily="66" charset="0"/>
              </a:rPr>
              <a:t> 22, à la page 156</a:t>
            </a:r>
            <a:endParaRPr lang="en-US" sz="3200" dirty="0">
              <a:latin typeface="Kristen ITC" pitchFamily="66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83</TotalTime>
  <Words>431</Words>
  <Application>Microsoft Office PowerPoint</Application>
  <PresentationFormat>On-screen Show (4:3)</PresentationFormat>
  <Paragraphs>39</Paragraphs>
  <Slides>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</vt:vector>
  </TitlesOfParts>
  <Company>MRHS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DBerndt</dc:creator>
  <cp:lastModifiedBy>DBerndt</cp:lastModifiedBy>
  <cp:revision>19</cp:revision>
  <dcterms:created xsi:type="dcterms:W3CDTF">2011-04-18T10:52:18Z</dcterms:created>
  <dcterms:modified xsi:type="dcterms:W3CDTF">2011-05-02T12:25:42Z</dcterms:modified>
</cp:coreProperties>
</file>